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73E49-DBAC-4FDD-9362-2DC97690B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870B09-B8CD-4052-9A9E-9DDE03094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93B07-2DCE-4776-902A-56728B6B9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93CE0-04EB-423A-A40F-9B2437EA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2D1C1-3958-44C8-B444-0C39BDA2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85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1747A-A2AA-4481-BD4C-1BF94E43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94AE14-3D06-4911-87E0-7CBC0137F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74815-8AC0-40F8-80AE-C71ABDE1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F60CD-CC53-4D31-89E5-D800C5E1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BE798-111D-4970-9F10-58DA9CE1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29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2A1EDE-3EFD-4C1C-9D59-094BC5B9A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D7FFEC-6084-4597-97B8-9D8131F0A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A372A8-9266-4728-934E-0AB008B3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AB99D-7D73-44AE-B437-D99ECBA6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822C80-2548-4710-926B-B7504ECE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15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47C5A-9018-424A-B732-2596905F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35F72-360D-4227-AFC9-A25069079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FB3210-5EB7-43E1-9304-C94EC4218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067A5D-86A5-4418-BFD0-CD881C1B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53CC2-C73C-4608-A1BD-156E420B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310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59187-9975-488D-8EA5-2CCD3615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97537D-1C72-4E0D-AB2B-516E1C5E8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9698F-B3B4-46D6-81D2-11A86C97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6DC413-88B1-4805-A870-28CDC5DF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98953-0B65-41E4-8604-51D5E28D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CFE05-A36E-4CEB-B444-F4302160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C60E0-110B-42B2-A6B3-A58D5E432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DE9A46-BBC2-4880-B9B8-F5EB92683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D0F897-7568-40F2-9933-738410D6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0C4B6A-9F18-4B98-9486-0232D9BA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ABE0E2-468B-4777-8A64-85295F72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13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7EB73-726B-4790-BD1D-82D1200A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EF47F9-64E1-4491-8F06-F5B1FC790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9D8948-ADF2-499E-879F-42E883382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0C88E6-1988-41F1-B6DD-6BDA25230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97EDF6-5E7E-4965-92D5-4D060CDA0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5D122C-1DE8-41B3-8192-B1E6C0B1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5138FA-5A16-480F-B829-1EC8B1E0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78CD6D-B4CE-4846-98AB-ABBD4674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0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E4534-6E37-46DA-9F90-518D4CC9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1CE2BB-33F7-44FA-B037-2202CAF6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57C428-AD58-42A7-9E96-8E7BDA3D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C83FE-2F85-4D5D-9F44-CEBDAC24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7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274F27-A590-4EA3-B1B3-511029CA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7A07FD-FEE5-442A-A637-B56F9199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3ED59D-4AE6-475A-9DE4-9CC3C803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04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C5D27-B038-4541-95E1-519720C1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E72BC-572C-4B0D-BCCB-7D21E87F9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6B4C6-FDF2-4206-A582-B2A515BE5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A87096-469A-4581-BF96-1AAF7DC5D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DAFDDB-7F94-48CC-9B3B-9C44A251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30AA72-CCD3-4AB2-B0C6-1C846976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4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7E80C-1D0B-45F2-9FB3-6148DB97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0139C8-51A3-4053-816E-AF378FA4E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1F07-1D81-4CDB-A492-E19C1775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146B12-E875-4B1F-A648-38836CA4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43C23-14C6-45C6-9D67-807AD0143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2EA89E-0D16-430C-A4AD-7372A7C9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7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50281E-013C-4B79-8D37-2C2857587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1432F3-CCBB-4705-BBCB-07BF6A61E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366D3-6DE6-47DA-9252-CC80CCACF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FFDDA-DF1A-461C-8B43-2F62DB6BB06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2B2F7B-2FD3-4513-BFD9-7525A8039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B8E5E5-2C17-4C76-BA81-F0C74CFEF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B73EB-8ED0-4E85-87E3-699644AA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43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A3E9F-6EEF-4A1A-BC62-28D09FFA1D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Camera</a:t>
            </a:r>
            <a:r>
              <a:rPr lang="ko-KR" altLang="en-US" dirty="0"/>
              <a:t> </a:t>
            </a:r>
            <a:r>
              <a:rPr lang="en-US" altLang="ko-KR" dirty="0"/>
              <a:t>Calibration</a:t>
            </a:r>
            <a:r>
              <a:rPr lang="ko-KR" altLang="en-US" dirty="0"/>
              <a:t> </a:t>
            </a:r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BD64E5-BA62-4F8E-B6A7-2F3DC2038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2664" y="6261348"/>
            <a:ext cx="9144000" cy="500178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Jaesun</a:t>
            </a:r>
            <a:r>
              <a:rPr lang="en-US" altLang="ko-KR" sz="1800" dirty="0"/>
              <a:t> Park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920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C76B7-A79E-4302-9010-831B7101D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85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처음 실행 시 나타나는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741EEC-CF57-4F41-8830-7117DC41E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8704"/>
            <a:ext cx="9305758" cy="54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3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12ED0D-CDDA-4C4B-B8A5-46BC4DFA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24" y="0"/>
            <a:ext cx="582747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B393D-6C05-431C-88DC-247569072857}"/>
              </a:ext>
            </a:extLst>
          </p:cNvPr>
          <p:cNvSpPr txBox="1"/>
          <p:nvPr/>
        </p:nvSpPr>
        <p:spPr>
          <a:xfrm>
            <a:off x="6096000" y="1277255"/>
            <a:ext cx="599440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칼리브레션을 위해서 체스판의 사진을 여러 장 찍어야 합니다</a:t>
            </a:r>
            <a:r>
              <a:rPr lang="en-US" altLang="ko-KR" dirty="0"/>
              <a:t>. </a:t>
            </a:r>
            <a:r>
              <a:rPr lang="ko-KR" altLang="en-US" dirty="0"/>
              <a:t>검출할 체스패턴의 사이즈를 지정합니다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NX,</a:t>
            </a:r>
            <a:r>
              <a:rPr lang="ko-KR" altLang="en-US" dirty="0"/>
              <a:t> </a:t>
            </a:r>
            <a:r>
              <a:rPr lang="en-US" altLang="ko-KR" dirty="0"/>
              <a:t>NY</a:t>
            </a:r>
            <a:r>
              <a:rPr lang="ko-KR" altLang="en-US" dirty="0"/>
              <a:t>가 클 수록 칼리브레이션 결과가 만족스럽지만</a:t>
            </a:r>
            <a:r>
              <a:rPr lang="en-US" altLang="ko-KR" dirty="0"/>
              <a:t>, </a:t>
            </a:r>
            <a:r>
              <a:rPr lang="ko-KR" altLang="en-US" dirty="0"/>
              <a:t>인식이 잘 안 될 수도 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일단 위의 기본 값으로 테스트 하고</a:t>
            </a:r>
            <a:r>
              <a:rPr lang="en-US" altLang="ko-KR" dirty="0"/>
              <a:t>, </a:t>
            </a:r>
            <a:r>
              <a:rPr lang="ko-KR" altLang="en-US" dirty="0"/>
              <a:t>인식이 잘 된다면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수를 키워보세요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수를 너무 줄이면 데이터가 부족해서 결과가 나빠집니다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A5F646-57DF-4328-A6CE-FC906E71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02" y="149225"/>
            <a:ext cx="2457515" cy="1011918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AE7E0CA0-155B-4EB6-A414-321F00374DFA}"/>
              </a:ext>
            </a:extLst>
          </p:cNvPr>
          <p:cNvSpPr/>
          <p:nvPr/>
        </p:nvSpPr>
        <p:spPr>
          <a:xfrm>
            <a:off x="7040094" y="4423529"/>
            <a:ext cx="3222172" cy="777646"/>
          </a:xfrm>
          <a:prstGeom prst="wedgeRectCallout">
            <a:avLst>
              <a:gd name="adj1" fmla="val -83238"/>
              <a:gd name="adj2" fmla="val -28566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패턴이 인식되면 화면에 </a:t>
            </a:r>
            <a:endParaRPr lang="en-US" altLang="ko-KR" dirty="0"/>
          </a:p>
          <a:p>
            <a:pPr algn="ctr"/>
            <a:r>
              <a:rPr lang="ko-KR" altLang="en-US" dirty="0"/>
              <a:t>줄을 그어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4BFA1391-F1F4-450B-9ED2-6C940EF12D3E}"/>
              </a:ext>
            </a:extLst>
          </p:cNvPr>
          <p:cNvSpPr/>
          <p:nvPr/>
        </p:nvSpPr>
        <p:spPr>
          <a:xfrm>
            <a:off x="7040094" y="5931129"/>
            <a:ext cx="3222172" cy="777646"/>
          </a:xfrm>
          <a:prstGeom prst="wedgeRectCallout">
            <a:avLst>
              <a:gd name="adj1" fmla="val -90268"/>
              <a:gd name="adj2" fmla="val 56656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프로그램 진행 상황이나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에러 안내를 보여줍니다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EE8FA2E-82C8-477D-B030-584C0258B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8" y="275771"/>
            <a:ext cx="3965787" cy="1308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0C115D-6FC1-4F43-BD4E-0C0A4ECB2547}"/>
              </a:ext>
            </a:extLst>
          </p:cNvPr>
          <p:cNvSpPr txBox="1"/>
          <p:nvPr/>
        </p:nvSpPr>
        <p:spPr>
          <a:xfrm>
            <a:off x="225428" y="1944914"/>
            <a:ext cx="3965787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이미지를 저장할 경로를 입력합니다</a:t>
            </a:r>
            <a:r>
              <a:rPr lang="en-US" altLang="ko-KR" dirty="0"/>
              <a:t>. </a:t>
            </a:r>
            <a:r>
              <a:rPr lang="ko-KR" altLang="en-US" dirty="0"/>
              <a:t>오른쪽 </a:t>
            </a:r>
            <a:r>
              <a:rPr lang="en-US" altLang="ko-KR" dirty="0"/>
              <a:t>‘</a:t>
            </a:r>
            <a:r>
              <a:rPr lang="en-US" altLang="ko-KR" b="1" dirty="0"/>
              <a:t>…</a:t>
            </a:r>
            <a:r>
              <a:rPr lang="en-US" altLang="ko-KR" dirty="0"/>
              <a:t>’</a:t>
            </a:r>
            <a:r>
              <a:rPr lang="ko-KR" altLang="en-US" dirty="0"/>
              <a:t>버튼을 누르면 폴더 탐색기 창이 뜹니다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칼리브레이션할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/>
              <a:t>이미지를 불러오는 경로입니다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이미지를 저장할</a:t>
            </a:r>
            <a:r>
              <a:rPr lang="en-US" altLang="ko-KR" dirty="0"/>
              <a:t>/ </a:t>
            </a:r>
            <a:r>
              <a:rPr lang="ko-KR" altLang="en-US" dirty="0"/>
              <a:t>이미지가 저장된 경로를 선택해 줍니다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＇</a:t>
            </a:r>
            <a:r>
              <a:rPr lang="ko-KR" altLang="en-US" b="1" dirty="0"/>
              <a:t>이미지 저장 시작</a:t>
            </a:r>
            <a:r>
              <a:rPr lang="ko-KR" altLang="en-US" dirty="0"/>
              <a:t>＇ 버튼을 누르면</a:t>
            </a:r>
            <a:r>
              <a:rPr lang="en-US" altLang="ko-KR" dirty="0"/>
              <a:t>, ‘</a:t>
            </a:r>
            <a:r>
              <a:rPr lang="ko-KR" altLang="en-US" dirty="0"/>
              <a:t>체스 패턴이 인식 된 </a:t>
            </a:r>
            <a:r>
              <a:rPr lang="ko-KR" altLang="en-US" dirty="0" err="1"/>
              <a:t>이미지＇를</a:t>
            </a:r>
            <a:r>
              <a:rPr lang="ko-KR" altLang="en-US" dirty="0"/>
              <a:t> 자동으로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66C7E8-9179-4C6B-B561-3A13AEA87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085" y="635216"/>
            <a:ext cx="5236750" cy="6222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92E8CE-93C6-4D99-9F5C-F7F06CD2708C}"/>
              </a:ext>
            </a:extLst>
          </p:cNvPr>
          <p:cNvSpPr txBox="1"/>
          <p:nvPr/>
        </p:nvSpPr>
        <p:spPr>
          <a:xfrm>
            <a:off x="4878029" y="265884"/>
            <a:ext cx="465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이미지 저장 시작 버튼을 누른 후</a:t>
            </a:r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7CFA7DBB-018A-4DEC-990C-704829845A10}"/>
              </a:ext>
            </a:extLst>
          </p:cNvPr>
          <p:cNvSpPr/>
          <p:nvPr/>
        </p:nvSpPr>
        <p:spPr>
          <a:xfrm>
            <a:off x="10247086" y="635216"/>
            <a:ext cx="1719486" cy="948995"/>
          </a:xfrm>
          <a:prstGeom prst="wedgeRectCallout">
            <a:avLst>
              <a:gd name="adj1" fmla="val -75700"/>
              <a:gd name="adj2" fmla="val 273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버튼을 다시 누르면 이미지 저장을 멈출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7C026CBC-8E87-40AA-BCF3-A73F4E0CC00E}"/>
              </a:ext>
            </a:extLst>
          </p:cNvPr>
          <p:cNvSpPr/>
          <p:nvPr/>
        </p:nvSpPr>
        <p:spPr>
          <a:xfrm>
            <a:off x="9991705" y="2452914"/>
            <a:ext cx="1974867" cy="948995"/>
          </a:xfrm>
          <a:prstGeom prst="wedgeRectCallout">
            <a:avLst>
              <a:gd name="adj1" fmla="val -61990"/>
              <a:gd name="adj2" fmla="val 43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패턴이 인식된 </a:t>
            </a:r>
            <a:endParaRPr lang="en-US" altLang="ko-KR" sz="1600" dirty="0"/>
          </a:p>
          <a:p>
            <a:pPr algn="ctr"/>
            <a:r>
              <a:rPr lang="ko-KR" altLang="en-US" sz="1600" dirty="0"/>
              <a:t>사진을 저장합니다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BEFE7B93-3833-4898-A390-9B597A10DD38}"/>
              </a:ext>
            </a:extLst>
          </p:cNvPr>
          <p:cNvSpPr/>
          <p:nvPr/>
        </p:nvSpPr>
        <p:spPr>
          <a:xfrm>
            <a:off x="9991705" y="5558972"/>
            <a:ext cx="1974867" cy="1138310"/>
          </a:xfrm>
          <a:prstGeom prst="wedgeRectCallout">
            <a:avLst>
              <a:gd name="adj1" fmla="val -103882"/>
              <a:gd name="adj2" fmla="val 54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현재까지 몇 장이 저장되었는지 </a:t>
            </a:r>
            <a:endParaRPr lang="en-US" altLang="ko-KR" sz="1600" dirty="0"/>
          </a:p>
          <a:p>
            <a:pPr algn="ctr"/>
            <a:r>
              <a:rPr lang="ko-KR" altLang="en-US" sz="1600" dirty="0"/>
              <a:t>보여줍니다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5686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81CFCA-5C91-4178-9093-3D7DA7DB0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73" y="316026"/>
            <a:ext cx="5233174" cy="1019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52C47C-BB54-4243-9621-556E4DCF056E}"/>
              </a:ext>
            </a:extLst>
          </p:cNvPr>
          <p:cNvSpPr txBox="1"/>
          <p:nvPr/>
        </p:nvSpPr>
        <p:spPr>
          <a:xfrm>
            <a:off x="246743" y="1553029"/>
            <a:ext cx="52251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이전에 입력한 사진이 저장된 경로에서 이미지를 읽어서 </a:t>
            </a:r>
            <a:r>
              <a:rPr lang="ko-KR" altLang="en-US" sz="1600" dirty="0" err="1"/>
              <a:t>칼리브레이션하고</a:t>
            </a:r>
            <a:r>
              <a:rPr lang="en-US" altLang="ko-KR" sz="1600" dirty="0"/>
              <a:t>, </a:t>
            </a:r>
            <a:r>
              <a:rPr lang="ko-KR" altLang="en-US" sz="1600" dirty="0"/>
              <a:t>결과를 파일에 저장합니다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파일을 저장하기 위한 경로를 입력해주세요</a:t>
            </a:r>
            <a:r>
              <a:rPr lang="en-US" altLang="ko-KR" sz="1600" dirty="0"/>
              <a:t>. ‘…’ </a:t>
            </a:r>
            <a:r>
              <a:rPr lang="ko-KR" altLang="en-US" sz="1600" dirty="0"/>
              <a:t>버튼을 누르면 폴더 탐색기 창이 뜹니다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선택한 경로에 </a:t>
            </a:r>
            <a:r>
              <a:rPr lang="en-US" altLang="ko-KR" sz="1600" dirty="0"/>
              <a:t>‘mtxNdist.txt’</a:t>
            </a:r>
            <a:r>
              <a:rPr lang="ko-KR" altLang="en-US" sz="1600" dirty="0"/>
              <a:t>로 저장됩니다</a:t>
            </a:r>
            <a:r>
              <a:rPr lang="en-US" altLang="ko-KR" sz="1600" dirty="0"/>
              <a:t>.</a:t>
            </a:r>
          </a:p>
          <a:p>
            <a:endParaRPr lang="ko-KR" altLang="en-US" sz="16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0ADBDF-3F63-4DB9-A531-E5CB48BE2EB1}"/>
              </a:ext>
            </a:extLst>
          </p:cNvPr>
          <p:cNvGrpSpPr/>
          <p:nvPr/>
        </p:nvGrpSpPr>
        <p:grpSpPr>
          <a:xfrm>
            <a:off x="3191424" y="3313418"/>
            <a:ext cx="8838388" cy="3460692"/>
            <a:chOff x="129443" y="3384783"/>
            <a:chExt cx="8838388" cy="34606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B4569-CE8B-4EFB-904E-2E4AF8DBA8DB}"/>
                </a:ext>
              </a:extLst>
            </p:cNvPr>
            <p:cNvSpPr txBox="1"/>
            <p:nvPr/>
          </p:nvSpPr>
          <p:spPr>
            <a:xfrm>
              <a:off x="129443" y="5768257"/>
              <a:ext cx="67913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저장된 매트릭스 파일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예시입니다</a:t>
              </a:r>
              <a:r>
                <a:rPr lang="en-US" altLang="ko-KR" sz="1600" dirty="0"/>
                <a:t>. </a:t>
              </a:r>
            </a:p>
            <a:p>
              <a:r>
                <a:rPr lang="ko-KR" altLang="en-US" sz="1600" dirty="0"/>
                <a:t>위의 정보들이 포함되어 있습니다</a:t>
              </a:r>
              <a:r>
                <a:rPr lang="en-US" altLang="ko-KR" sz="1600" dirty="0"/>
                <a:t>.</a:t>
              </a:r>
            </a:p>
            <a:p>
              <a:r>
                <a:rPr lang="ko-KR" altLang="en-US" sz="1600" dirty="0"/>
                <a:t>마지막 </a:t>
              </a:r>
              <a:r>
                <a:rPr lang="en-US" altLang="ko-KR" sz="1600" dirty="0" err="1"/>
                <a:t>roi</a:t>
              </a:r>
              <a:r>
                <a:rPr lang="ko-KR" altLang="en-US" sz="1600" dirty="0"/>
                <a:t>정보는 정수 </a:t>
              </a:r>
              <a:r>
                <a:rPr lang="ko-KR" altLang="en-US" sz="1600" dirty="0" err="1"/>
                <a:t>자료형이며</a:t>
              </a:r>
              <a:r>
                <a:rPr lang="en-US" altLang="ko-KR" sz="1600" dirty="0"/>
                <a:t>, I32</a:t>
              </a:r>
            </a:p>
            <a:p>
              <a:r>
                <a:rPr lang="ko-KR" altLang="en-US" sz="1600" dirty="0"/>
                <a:t>이를 제외한 다른 정보들은 모두 실수 </a:t>
              </a:r>
              <a:r>
                <a:rPr lang="ko-KR" altLang="en-US" sz="1600" dirty="0" err="1"/>
                <a:t>자료형입니다</a:t>
              </a:r>
              <a:r>
                <a:rPr lang="en-US" altLang="ko-KR" sz="1600" dirty="0"/>
                <a:t>. F64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AC0996-6FB4-4AEC-90F3-680A63BFB35E}"/>
                </a:ext>
              </a:extLst>
            </p:cNvPr>
            <p:cNvGrpSpPr/>
            <p:nvPr/>
          </p:nvGrpSpPr>
          <p:grpSpPr>
            <a:xfrm>
              <a:off x="215672" y="3384783"/>
              <a:ext cx="8752159" cy="2333625"/>
              <a:chOff x="215672" y="3384783"/>
              <a:chExt cx="8752159" cy="233362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9CAD3AD-B818-4A42-AB2B-AF2CEC2A9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2" y="3384783"/>
                <a:ext cx="6791325" cy="2333625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9CCF32E-E34D-45A4-8BDF-0BAA1F1C2710}"/>
                  </a:ext>
                </a:extLst>
              </p:cNvPr>
              <p:cNvSpPr/>
              <p:nvPr/>
            </p:nvSpPr>
            <p:spPr>
              <a:xfrm>
                <a:off x="330633" y="3892492"/>
                <a:ext cx="6388949" cy="436227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tx1"/>
                    </a:solidFill>
                  </a:rPr>
                  <a:t>3x3 camera matrix</a:t>
                </a:r>
              </a:p>
              <a:p>
                <a:pPr algn="r"/>
                <a:endParaRPr lang="ko-KR" altLang="en-US" sz="14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063C065-179C-461F-9DB0-2F69F1593F04}"/>
                  </a:ext>
                </a:extLst>
              </p:cNvPr>
              <p:cNvSpPr/>
              <p:nvPr/>
            </p:nvSpPr>
            <p:spPr>
              <a:xfrm>
                <a:off x="330632" y="4505300"/>
                <a:ext cx="6388949" cy="436227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tx1"/>
                    </a:solidFill>
                  </a:rPr>
                  <a:t>3x3 new camera matrix</a:t>
                </a:r>
              </a:p>
              <a:p>
                <a:pPr algn="r"/>
                <a:endParaRPr lang="ko-KR" altLang="en-US" sz="140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0D63573-B642-433D-8B26-8B0E482E10AB}"/>
                  </a:ext>
                </a:extLst>
              </p:cNvPr>
              <p:cNvSpPr/>
              <p:nvPr/>
            </p:nvSpPr>
            <p:spPr>
              <a:xfrm>
                <a:off x="330632" y="4949917"/>
                <a:ext cx="6388949" cy="29136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400" dirty="0">
                    <a:solidFill>
                      <a:schemeClr val="tx1"/>
                    </a:solidFill>
                  </a:rPr>
                  <a:t>사각형 </a:t>
                </a:r>
                <a:r>
                  <a:rPr lang="en-US" altLang="ko-KR" sz="1400" dirty="0" err="1">
                    <a:solidFill>
                      <a:schemeClr val="tx1"/>
                    </a:solidFill>
                  </a:rPr>
                  <a:t>roi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에 대한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X, Y, W, H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26E1287-660B-4749-89F0-CA435112164B}"/>
                  </a:ext>
                </a:extLst>
              </p:cNvPr>
              <p:cNvSpPr/>
              <p:nvPr/>
            </p:nvSpPr>
            <p:spPr>
              <a:xfrm>
                <a:off x="330632" y="4346322"/>
                <a:ext cx="8637199" cy="15897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tx1"/>
                    </a:solidFill>
                  </a:rPr>
                  <a:t>1x5 distortion coefficients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DA66D97C-B5FE-4CE5-B195-7C9BCCAB8EF4}"/>
              </a:ext>
            </a:extLst>
          </p:cNvPr>
          <p:cNvSpPr/>
          <p:nvPr/>
        </p:nvSpPr>
        <p:spPr>
          <a:xfrm>
            <a:off x="6631497" y="83890"/>
            <a:ext cx="4672668" cy="687897"/>
          </a:xfrm>
          <a:prstGeom prst="wedgeRectCallout">
            <a:avLst>
              <a:gd name="adj1" fmla="val -76524"/>
              <a:gd name="adj2" fmla="val 23846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입력한 경로에서 이미지를 읽어서 칼리브레이션을 실행하고</a:t>
            </a:r>
            <a:r>
              <a:rPr lang="en-US" altLang="ko-KR" sz="1400" dirty="0"/>
              <a:t>, </a:t>
            </a:r>
            <a:r>
              <a:rPr lang="ko-KR" altLang="en-US" sz="1400" dirty="0"/>
              <a:t>생성한 매트릭스 정보를 파일로 출력합니다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63357C0E-3AB6-4041-9DC7-6BD5B91F2A8C}"/>
              </a:ext>
            </a:extLst>
          </p:cNvPr>
          <p:cNvSpPr/>
          <p:nvPr/>
        </p:nvSpPr>
        <p:spPr>
          <a:xfrm>
            <a:off x="6631497" y="902730"/>
            <a:ext cx="4672668" cy="713994"/>
          </a:xfrm>
          <a:prstGeom prst="wedgeRectCallout">
            <a:avLst>
              <a:gd name="adj1" fmla="val -76883"/>
              <a:gd name="adj2" fmla="val -23699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입력한 매트릭스 경로에서 </a:t>
            </a:r>
            <a:r>
              <a:rPr lang="en-US" altLang="ko-KR" sz="1400" dirty="0"/>
              <a:t>mtxNdist.txt</a:t>
            </a:r>
            <a:r>
              <a:rPr lang="ko-KR" altLang="en-US" sz="1400" dirty="0"/>
              <a:t>를 읽습니다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이 때에는 사진 경로를 입력하지 않아도 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766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B423F19-6FA6-4F83-8DD0-BF7ABF614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62" y="206550"/>
            <a:ext cx="8326364" cy="483958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754E00ED-20FA-4770-8D9B-C0A72C79F762}"/>
              </a:ext>
            </a:extLst>
          </p:cNvPr>
          <p:cNvSpPr/>
          <p:nvPr/>
        </p:nvSpPr>
        <p:spPr>
          <a:xfrm>
            <a:off x="8749716" y="1171771"/>
            <a:ext cx="2583809" cy="363414"/>
          </a:xfrm>
          <a:prstGeom prst="wedgeRectCallout">
            <a:avLst>
              <a:gd name="adj1" fmla="val -65638"/>
              <a:gd name="adj2" fmla="val -150478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칼리브레이션 영상에 관한 설명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C98F6DA-1EB6-4491-94BD-8DF9A0BD39B7}"/>
              </a:ext>
            </a:extLst>
          </p:cNvPr>
          <p:cNvSpPr/>
          <p:nvPr/>
        </p:nvSpPr>
        <p:spPr>
          <a:xfrm>
            <a:off x="8749717" y="1669409"/>
            <a:ext cx="2692866" cy="511729"/>
          </a:xfrm>
          <a:prstGeom prst="wedgeRectCallout">
            <a:avLst>
              <a:gd name="adj1" fmla="val -66612"/>
              <a:gd name="adj2" fmla="val 11680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RED: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왜곡 보정에 의해 빈 영역이 된 부분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80A2527-9242-480F-8E44-0C4A8A7E0115}"/>
              </a:ext>
            </a:extLst>
          </p:cNvPr>
          <p:cNvSpPr/>
          <p:nvPr/>
        </p:nvSpPr>
        <p:spPr>
          <a:xfrm>
            <a:off x="8657438" y="4152550"/>
            <a:ext cx="2583809" cy="709022"/>
          </a:xfrm>
          <a:prstGeom prst="wedgeRectCallout">
            <a:avLst>
              <a:gd name="adj1" fmla="val -68235"/>
              <a:gd name="adj2" fmla="val 694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GREEN: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이미지의 중앙에서 </a:t>
            </a:r>
            <a:r>
              <a:rPr lang="en-US" altLang="ko-KR" sz="1200" dirty="0">
                <a:solidFill>
                  <a:schemeClr val="tx1"/>
                </a:solidFill>
              </a:rPr>
              <a:t>550x550px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사각형을 </a:t>
            </a:r>
            <a:r>
              <a:rPr lang="ko-KR" altLang="en-US" sz="1200" dirty="0" err="1">
                <a:solidFill>
                  <a:schemeClr val="tx1"/>
                </a:solidFill>
              </a:rPr>
              <a:t>크롭한</a:t>
            </a:r>
            <a:r>
              <a:rPr lang="ko-KR" altLang="en-US" sz="1200" dirty="0">
                <a:solidFill>
                  <a:schemeClr val="tx1"/>
                </a:solidFill>
              </a:rPr>
              <a:t> 사각형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A55904AB-C509-4D9D-ABC2-52AE7D2E59E7}"/>
              </a:ext>
            </a:extLst>
          </p:cNvPr>
          <p:cNvSpPr/>
          <p:nvPr/>
        </p:nvSpPr>
        <p:spPr>
          <a:xfrm>
            <a:off x="5008227" y="5125673"/>
            <a:ext cx="2583809" cy="709022"/>
          </a:xfrm>
          <a:prstGeom prst="wedgeRectCallout">
            <a:avLst>
              <a:gd name="adj1" fmla="val -52002"/>
              <a:gd name="adj2" fmla="val -14449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BLUE: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빨간 부분을 포함하지 않는 사각형 중 가장 큰 사각형 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roi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9EEE1-1C97-46C4-B4B0-213FD7B0B19B}"/>
              </a:ext>
            </a:extLst>
          </p:cNvPr>
          <p:cNvSpPr txBox="1"/>
          <p:nvPr/>
        </p:nvSpPr>
        <p:spPr>
          <a:xfrm>
            <a:off x="188462" y="5096464"/>
            <a:ext cx="4672668" cy="160043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칼리브레이션 </a:t>
            </a:r>
            <a:r>
              <a:rPr lang="en-US" altLang="ko-KR" sz="1400" dirty="0">
                <a:solidFill>
                  <a:schemeClr val="tx1"/>
                </a:solidFill>
              </a:rPr>
              <a:t>Tip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매트릭스를 생성하는 과정이 굉장히 오래 걸립니다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패턴을 추출할 이미지는</a:t>
            </a:r>
            <a:r>
              <a:rPr lang="en-US" altLang="ko-KR" sz="1400" dirty="0">
                <a:solidFill>
                  <a:schemeClr val="tx1"/>
                </a:solidFill>
              </a:rPr>
              <a:t> 70</a:t>
            </a:r>
            <a:r>
              <a:rPr lang="ko-KR" altLang="en-US" sz="1400" dirty="0">
                <a:solidFill>
                  <a:schemeClr val="tx1"/>
                </a:solidFill>
              </a:rPr>
              <a:t>장 정도가 적당합니다</a:t>
            </a:r>
            <a:r>
              <a:rPr lang="en-US" altLang="ko-KR" sz="1400" dirty="0">
                <a:solidFill>
                  <a:schemeClr val="tx1"/>
                </a:solidFill>
              </a:rPr>
              <a:t>. 50~100</a:t>
            </a:r>
            <a:r>
              <a:rPr lang="ko-KR" altLang="en-US" sz="1400" dirty="0">
                <a:solidFill>
                  <a:schemeClr val="tx1"/>
                </a:solidFill>
              </a:rPr>
              <a:t>장을 권장하며</a:t>
            </a:r>
            <a:r>
              <a:rPr lang="en-US" altLang="ko-KR" sz="1400" dirty="0">
                <a:solidFill>
                  <a:schemeClr val="tx1"/>
                </a:solidFill>
              </a:rPr>
              <a:t>, 100</a:t>
            </a:r>
            <a:r>
              <a:rPr lang="ko-KR" altLang="en-US" sz="1400" dirty="0">
                <a:solidFill>
                  <a:schemeClr val="tx1"/>
                </a:solidFill>
              </a:rPr>
              <a:t>장 초과 시 해당 함수가 </a:t>
            </a:r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r>
              <a:rPr lang="ko-KR" altLang="en-US" sz="1400" dirty="0">
                <a:solidFill>
                  <a:schemeClr val="tx1"/>
                </a:solidFill>
              </a:rPr>
              <a:t>분 이상을 소요할 수도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장비에 연결하지 않아도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사진만 있다면 매트릭스를 생성할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27C66-735E-44D3-95D7-6C5D7FA85F28}"/>
              </a:ext>
            </a:extLst>
          </p:cNvPr>
          <p:cNvSpPr txBox="1"/>
          <p:nvPr/>
        </p:nvSpPr>
        <p:spPr>
          <a:xfrm>
            <a:off x="9244668" y="83440"/>
            <a:ext cx="317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매트릭스 생성이 완료되거나</a:t>
            </a:r>
            <a:endParaRPr lang="en-US" altLang="ko-KR" sz="1400" dirty="0"/>
          </a:p>
          <a:p>
            <a:r>
              <a:rPr lang="ko-KR" altLang="en-US" sz="1400" dirty="0"/>
              <a:t>매트릭스 불러오기에 성공하고</a:t>
            </a:r>
            <a:endParaRPr lang="en-US" altLang="ko-KR" sz="1400" dirty="0"/>
          </a:p>
          <a:p>
            <a:r>
              <a:rPr lang="ko-KR" altLang="en-US" sz="1400" dirty="0"/>
              <a:t>장비와 연결되면 오른쪽에 보정된 </a:t>
            </a:r>
            <a:endParaRPr lang="en-US" altLang="ko-KR" sz="1400" dirty="0"/>
          </a:p>
          <a:p>
            <a:r>
              <a:rPr lang="ko-KR" altLang="en-US" sz="1400" dirty="0"/>
              <a:t>영상을 보여줍니다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4293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42342-DF1D-4B4D-9B35-C498A435B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633" y="99108"/>
            <a:ext cx="4420996" cy="834501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자료 사진구성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BDCF1F0-736E-4D1A-A58B-302D8592B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14" y="2381607"/>
            <a:ext cx="7486357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9A3B49-F344-4AEF-8434-0D654C32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9" y="0"/>
            <a:ext cx="5867400" cy="2371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B353A1-0DFD-4452-B645-3A0810BE907E}"/>
              </a:ext>
            </a:extLst>
          </p:cNvPr>
          <p:cNvSpPr txBox="1"/>
          <p:nvPr/>
        </p:nvSpPr>
        <p:spPr>
          <a:xfrm>
            <a:off x="6168587" y="1074658"/>
            <a:ext cx="5452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체스판의 구도가 다양하지 않은 사진 </a:t>
            </a:r>
            <a:r>
              <a:rPr lang="en-US" altLang="ko-KR" dirty="0"/>
              <a:t>10</a:t>
            </a:r>
            <a:r>
              <a:rPr lang="ko-KR" altLang="en-US" dirty="0"/>
              <a:t>장만으로 칼리브레이션을 진행한 결과이다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C8D77-05CB-4CE6-AEC7-81871BFCFBC8}"/>
              </a:ext>
            </a:extLst>
          </p:cNvPr>
          <p:cNvSpPr txBox="1"/>
          <p:nvPr/>
        </p:nvSpPr>
        <p:spPr>
          <a:xfrm>
            <a:off x="7837997" y="2371725"/>
            <a:ext cx="3982092" cy="34163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결과는 참담합니다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경우에는 파란색 사각형</a:t>
            </a:r>
            <a:r>
              <a:rPr lang="en-US" altLang="ko-KR" dirty="0"/>
              <a:t>(</a:t>
            </a:r>
            <a:r>
              <a:rPr lang="en-US" altLang="ko-KR" dirty="0" err="1"/>
              <a:t>roi</a:t>
            </a:r>
            <a:r>
              <a:rPr lang="en-US" altLang="ko-KR" dirty="0"/>
              <a:t>)</a:t>
            </a:r>
            <a:r>
              <a:rPr lang="ko-KR" altLang="en-US" dirty="0"/>
              <a:t>도 제 기능을 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칼리브레이션에 사용할 이미지의 조건은 아래와 같습니다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체스판이 이미지 상에 골고루 위치해야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체스판의 구도</a:t>
            </a:r>
            <a:r>
              <a:rPr lang="en-US" altLang="ko-KR" dirty="0"/>
              <a:t>(</a:t>
            </a:r>
            <a:r>
              <a:rPr lang="ko-KR" altLang="en-US" dirty="0"/>
              <a:t>기울기</a:t>
            </a:r>
            <a:r>
              <a:rPr lang="en-US" altLang="ko-KR" dirty="0"/>
              <a:t>)</a:t>
            </a:r>
            <a:r>
              <a:rPr lang="ko-KR" altLang="en-US" dirty="0"/>
              <a:t>가 다양해야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사진이 너무 적거나 많으면 안 됩니다</a:t>
            </a:r>
            <a:r>
              <a:rPr lang="en-US" altLang="ko-KR" dirty="0"/>
              <a:t>. (50~100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080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947D086-0DEC-4E68-82EE-C2071EDE4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75" y="91444"/>
            <a:ext cx="3221033" cy="31635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CEDEA2-65EA-4B55-85D7-C4E13A50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1" y="3429000"/>
            <a:ext cx="3179097" cy="3163513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CDD33665-6C77-4F34-9997-2927F107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179" y="155400"/>
            <a:ext cx="8028964" cy="2218684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왜곡이 많이 보정되었습니다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왼쪽 빨간 영역에 비해 위와 오른쪽의 빨간 영역이 좁고</a:t>
            </a:r>
            <a:r>
              <a:rPr lang="en-US" altLang="ko-KR" sz="1800" dirty="0"/>
              <a:t>, </a:t>
            </a:r>
            <a:r>
              <a:rPr lang="ko-KR" altLang="en-US" sz="1800" dirty="0"/>
              <a:t>보정이 더 필요한 부분이 보입니다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위와 오른쪽 에서 체스판을 두고 찍은 사진을 더 추가해 주면 더 개선될 듯합니다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2EC2E685-7800-4663-A05C-7D9AEF7B94BE}"/>
              </a:ext>
            </a:extLst>
          </p:cNvPr>
          <p:cNvSpPr txBox="1">
            <a:spLocks/>
          </p:cNvSpPr>
          <p:nvPr/>
        </p:nvSpPr>
        <p:spPr>
          <a:xfrm>
            <a:off x="3749178" y="3502607"/>
            <a:ext cx="5763937" cy="582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왜곡이 거의 보정되지 않았습니다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다양한 구도의 </a:t>
            </a:r>
            <a:r>
              <a:rPr lang="ko-KR" altLang="en-US" sz="1800" dirty="0" err="1"/>
              <a:t>체스판</a:t>
            </a:r>
            <a:r>
              <a:rPr lang="ko-KR" altLang="en-US" sz="1800" dirty="0"/>
              <a:t> 사진이 더 필요합니다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40738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471</Words>
  <Application>Microsoft Office PowerPoint</Application>
  <PresentationFormat>와이드스크린</PresentationFormat>
  <Paragraphs>64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Camera Calibration Tool</vt:lpstr>
      <vt:lpstr>처음 실행 시 나타나는 화면</vt:lpstr>
      <vt:lpstr>PowerPoint 프레젠테이션</vt:lpstr>
      <vt:lpstr>PowerPoint 프레젠테이션</vt:lpstr>
      <vt:lpstr>PowerPoint 프레젠테이션</vt:lpstr>
      <vt:lpstr>PowerPoint 프레젠테이션</vt:lpstr>
      <vt:lpstr>자료 사진구성</vt:lpstr>
      <vt:lpstr>왜곡이 많이 보정되었습니다. 왼쪽 빨간 영역에 비해 위와 오른쪽의 빨간 영역이 좁고, 보정이 더 필요한 부분이 보입니다. 위와 오른쪽 에서 체스판을 두고 찍은 사진을 더 추가해 주면 더 개선될 듯합니다.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Calibration Tool</dc:title>
  <dc:creator>JaesunPark</dc:creator>
  <cp:lastModifiedBy>SHjeong</cp:lastModifiedBy>
  <cp:revision>12</cp:revision>
  <dcterms:created xsi:type="dcterms:W3CDTF">2021-05-03T00:22:27Z</dcterms:created>
  <dcterms:modified xsi:type="dcterms:W3CDTF">2021-05-31T04:40:02Z</dcterms:modified>
</cp:coreProperties>
</file>